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7" r:id="rId3"/>
    <p:sldId id="284" r:id="rId4"/>
    <p:sldId id="311" r:id="rId5"/>
    <p:sldId id="312" r:id="rId6"/>
    <p:sldId id="313" r:id="rId7"/>
    <p:sldId id="314" r:id="rId8"/>
    <p:sldId id="285" r:id="rId9"/>
    <p:sldId id="309" r:id="rId10"/>
    <p:sldId id="291" r:id="rId11"/>
    <p:sldId id="310" r:id="rId12"/>
    <p:sldId id="273" r:id="rId13"/>
    <p:sldId id="316" r:id="rId14"/>
    <p:sldId id="270" r:id="rId15"/>
    <p:sldId id="268" r:id="rId16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282"/>
    <a:srgbClr val="094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241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5697-948A-4AD5-8C3E-595E881D2BC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842B13-2D1B-4509-B47A-D28E45911567}" type="pres">
      <dgm:prSet presAssocID="{AF585697-948A-4AD5-8C3E-595E881D2BC0}" presName="vert0" presStyleCnt="0">
        <dgm:presLayoutVars>
          <dgm:dir/>
          <dgm:animOne val="branch"/>
          <dgm:animLvl val="lvl"/>
        </dgm:presLayoutVars>
      </dgm:prSet>
      <dgm:spPr/>
    </dgm:pt>
  </dgm:ptLst>
  <dgm:cxnLst>
    <dgm:cxn modelId="{63DC29F7-0AD2-40AF-B727-947009F857FD}" type="presOf" srcId="{AF585697-948A-4AD5-8C3E-595E881D2BC0}" destId="{A7842B13-2D1B-4509-B47A-D28E45911567}" srcOrd="0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89BDFF-290C-4F6D-A927-B7E8D6E7D97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EA257F-28F5-45AB-A25C-0112E7D84A36}">
      <dgm:prSet phldrT="[Text]" custT="1"/>
      <dgm:spPr/>
      <dgm:t>
        <a:bodyPr/>
        <a:lstStyle/>
        <a:p>
          <a:r>
            <a:rPr lang="en-US" sz="2800" dirty="0"/>
            <a:t>Community Statistics</a:t>
          </a:r>
        </a:p>
      </dgm:t>
    </dgm:pt>
    <dgm:pt modelId="{D02FD331-A40C-44AB-A040-EAC39F3DB88C}" type="parTrans" cxnId="{CA9EFC1D-4D55-4D6F-AF3C-19339CC71553}">
      <dgm:prSet/>
      <dgm:spPr/>
      <dgm:t>
        <a:bodyPr/>
        <a:lstStyle/>
        <a:p>
          <a:endParaRPr lang="en-US"/>
        </a:p>
      </dgm:t>
    </dgm:pt>
    <dgm:pt modelId="{E49EBD10-66FA-4AD4-87D6-9B7283B0CDCD}" type="sibTrans" cxnId="{CA9EFC1D-4D55-4D6F-AF3C-19339CC71553}">
      <dgm:prSet/>
      <dgm:spPr/>
      <dgm:t>
        <a:bodyPr/>
        <a:lstStyle/>
        <a:p>
          <a:endParaRPr lang="en-US"/>
        </a:p>
      </dgm:t>
    </dgm:pt>
    <dgm:pt modelId="{8F4D84C3-A03F-4324-B668-845D165CCFAE}">
      <dgm:prSet phldrT="[Text]" custT="1"/>
      <dgm:spPr/>
      <dgm:t>
        <a:bodyPr/>
        <a:lstStyle/>
        <a:p>
          <a:r>
            <a:rPr lang="en-US" sz="2800" dirty="0"/>
            <a:t>What Matters?</a:t>
          </a:r>
        </a:p>
      </dgm:t>
    </dgm:pt>
    <dgm:pt modelId="{D81F55D7-3150-418C-B14F-57905DC85462}" type="parTrans" cxnId="{DB4D22AC-ED63-4471-B44B-A1981A6A1FD1}">
      <dgm:prSet/>
      <dgm:spPr/>
      <dgm:t>
        <a:bodyPr/>
        <a:lstStyle/>
        <a:p>
          <a:endParaRPr lang="en-US"/>
        </a:p>
      </dgm:t>
    </dgm:pt>
    <dgm:pt modelId="{8FC94AA0-51E0-4984-9D38-D49C90EEAA66}" type="sibTrans" cxnId="{DB4D22AC-ED63-4471-B44B-A1981A6A1FD1}">
      <dgm:prSet/>
      <dgm:spPr/>
      <dgm:t>
        <a:bodyPr/>
        <a:lstStyle/>
        <a:p>
          <a:endParaRPr lang="en-US"/>
        </a:p>
      </dgm:t>
    </dgm:pt>
    <dgm:pt modelId="{ABD535E5-9B57-4BB9-9AA7-3732B72C9D4A}">
      <dgm:prSet phldrT="[Text]" custT="1"/>
      <dgm:spPr/>
      <dgm:t>
        <a:bodyPr/>
        <a:lstStyle/>
        <a:p>
          <a:r>
            <a:rPr lang="en-US" sz="1800" dirty="0"/>
            <a:t>51% of homes have school aged residents</a:t>
          </a:r>
        </a:p>
      </dgm:t>
    </dgm:pt>
    <dgm:pt modelId="{DCDC93C6-8375-4AC2-AAB0-22BBF86DCF87}" type="parTrans" cxnId="{CFB24902-1CDA-46E8-B861-E2B707AEE905}">
      <dgm:prSet/>
      <dgm:spPr/>
      <dgm:t>
        <a:bodyPr/>
        <a:lstStyle/>
        <a:p>
          <a:endParaRPr lang="en-US"/>
        </a:p>
      </dgm:t>
    </dgm:pt>
    <dgm:pt modelId="{15E91D34-40D8-46B5-9851-E4570126839B}" type="sibTrans" cxnId="{CFB24902-1CDA-46E8-B861-E2B707AEE905}">
      <dgm:prSet/>
      <dgm:spPr/>
      <dgm:t>
        <a:bodyPr/>
        <a:lstStyle/>
        <a:p>
          <a:endParaRPr lang="en-US"/>
        </a:p>
      </dgm:t>
    </dgm:pt>
    <dgm:pt modelId="{DA859507-4E51-477C-8648-77F432CC7A85}">
      <dgm:prSet phldrT="[Text]" custT="1"/>
      <dgm:spPr/>
      <dgm:t>
        <a:bodyPr/>
        <a:lstStyle/>
        <a:p>
          <a:r>
            <a:rPr lang="en-US" sz="1800" dirty="0"/>
            <a:t>20% have home-based business</a:t>
          </a:r>
        </a:p>
      </dgm:t>
    </dgm:pt>
    <dgm:pt modelId="{3D9262D9-EF82-4101-A496-FDE87AB1E6AF}" type="parTrans" cxnId="{012D81D3-8D63-4F8C-8593-09CD782BF2CF}">
      <dgm:prSet/>
      <dgm:spPr/>
      <dgm:t>
        <a:bodyPr/>
        <a:lstStyle/>
        <a:p>
          <a:endParaRPr lang="en-US"/>
        </a:p>
      </dgm:t>
    </dgm:pt>
    <dgm:pt modelId="{E33CF6F7-8D93-44E9-B64A-3105C2C5B892}" type="sibTrans" cxnId="{012D81D3-8D63-4F8C-8593-09CD782BF2CF}">
      <dgm:prSet/>
      <dgm:spPr/>
      <dgm:t>
        <a:bodyPr/>
        <a:lstStyle/>
        <a:p>
          <a:endParaRPr lang="en-US"/>
        </a:p>
      </dgm:t>
    </dgm:pt>
    <dgm:pt modelId="{A6EF1DF5-2CA0-4125-ACDA-805DAEED083C}">
      <dgm:prSet phldrT="[Text]" custT="1"/>
      <dgm:spPr/>
      <dgm:t>
        <a:bodyPr/>
        <a:lstStyle/>
        <a:p>
          <a:r>
            <a:rPr lang="en-US" sz="1800" dirty="0"/>
            <a:t>38% of the homes have at least 1person telecommuting</a:t>
          </a:r>
        </a:p>
      </dgm:t>
    </dgm:pt>
    <dgm:pt modelId="{286860F3-2EEF-4E58-ABC5-A2100F7EACDE}" type="parTrans" cxnId="{62534330-216C-4683-8669-F521F09DA47F}">
      <dgm:prSet/>
      <dgm:spPr/>
      <dgm:t>
        <a:bodyPr/>
        <a:lstStyle/>
        <a:p>
          <a:endParaRPr lang="en-US"/>
        </a:p>
      </dgm:t>
    </dgm:pt>
    <dgm:pt modelId="{2D0BDA91-BD2E-41D0-8878-E4A773DFE9DA}" type="sibTrans" cxnId="{62534330-216C-4683-8669-F521F09DA47F}">
      <dgm:prSet/>
      <dgm:spPr/>
      <dgm:t>
        <a:bodyPr/>
        <a:lstStyle/>
        <a:p>
          <a:endParaRPr lang="en-US"/>
        </a:p>
      </dgm:t>
    </dgm:pt>
    <dgm:pt modelId="{FF055992-6F99-46CF-BC5B-E7E2CC58F7A3}">
      <dgm:prSet phldrT="[Text]" custT="1"/>
      <dgm:spPr/>
      <dgm:t>
        <a:bodyPr/>
        <a:lstStyle/>
        <a:p>
          <a:r>
            <a:rPr lang="en-US" sz="2800" dirty="0"/>
            <a:t>Cost per month vs Speed</a:t>
          </a:r>
        </a:p>
      </dgm:t>
    </dgm:pt>
    <dgm:pt modelId="{F2C541D6-EBA2-495C-AD8F-A153776EA2F8}" type="parTrans" cxnId="{9D020B2D-69DC-4DB8-BE8D-0FEA388A4536}">
      <dgm:prSet/>
      <dgm:spPr/>
      <dgm:t>
        <a:bodyPr/>
        <a:lstStyle/>
        <a:p>
          <a:endParaRPr lang="en-US"/>
        </a:p>
      </dgm:t>
    </dgm:pt>
    <dgm:pt modelId="{2547B0EE-EA1A-442D-AAF2-2C3FBCBDAD82}" type="sibTrans" cxnId="{9D020B2D-69DC-4DB8-BE8D-0FEA388A4536}">
      <dgm:prSet/>
      <dgm:spPr/>
      <dgm:t>
        <a:bodyPr/>
        <a:lstStyle/>
        <a:p>
          <a:endParaRPr lang="en-US"/>
        </a:p>
      </dgm:t>
    </dgm:pt>
    <dgm:pt modelId="{D415565D-551D-4F9D-96A4-9E2F01E1B244}">
      <dgm:prSet phldrT="[Text]" custT="1"/>
      <dgm:spPr/>
      <dgm:t>
        <a:bodyPr/>
        <a:lstStyle/>
        <a:p>
          <a:r>
            <a:rPr lang="en-US" sz="1800" dirty="0"/>
            <a:t>49% would like 1000  Mbps but $90 to much</a:t>
          </a:r>
        </a:p>
      </dgm:t>
    </dgm:pt>
    <dgm:pt modelId="{C29093B2-26DC-4DFE-AE55-36135E401C13}" type="parTrans" cxnId="{6FFF4D34-AA87-441D-820F-9C16D9FDD798}">
      <dgm:prSet/>
      <dgm:spPr/>
      <dgm:t>
        <a:bodyPr/>
        <a:lstStyle/>
        <a:p>
          <a:endParaRPr lang="en-US"/>
        </a:p>
      </dgm:t>
    </dgm:pt>
    <dgm:pt modelId="{C9766F88-10C0-45B9-AFE5-3DA5AD5F34BF}" type="sibTrans" cxnId="{6FFF4D34-AA87-441D-820F-9C16D9FDD798}">
      <dgm:prSet/>
      <dgm:spPr/>
      <dgm:t>
        <a:bodyPr/>
        <a:lstStyle/>
        <a:p>
          <a:endParaRPr lang="en-US"/>
        </a:p>
      </dgm:t>
    </dgm:pt>
    <dgm:pt modelId="{3E270A15-7BEC-4294-965A-6EE72A26AC2D}">
      <dgm:prSet phldrT="[Text]" custT="1"/>
      <dgm:spPr/>
      <dgm:t>
        <a:bodyPr/>
        <a:lstStyle/>
        <a:p>
          <a:r>
            <a:rPr lang="en-US" sz="1800" dirty="0"/>
            <a:t>27% would pay $90 for 1000 Mbps from phone or cable co.</a:t>
          </a:r>
        </a:p>
      </dgm:t>
    </dgm:pt>
    <dgm:pt modelId="{43345A04-E911-4597-9761-CEA4FC3119E4}" type="parTrans" cxnId="{37BBC8DC-981A-4169-9FD4-1A373A4121FD}">
      <dgm:prSet/>
      <dgm:spPr/>
      <dgm:t>
        <a:bodyPr/>
        <a:lstStyle/>
        <a:p>
          <a:endParaRPr lang="en-US"/>
        </a:p>
      </dgm:t>
    </dgm:pt>
    <dgm:pt modelId="{E60F4F8C-D12E-4820-9DD4-8271B15EF20B}" type="sibTrans" cxnId="{37BBC8DC-981A-4169-9FD4-1A373A4121FD}">
      <dgm:prSet/>
      <dgm:spPr/>
      <dgm:t>
        <a:bodyPr/>
        <a:lstStyle/>
        <a:p>
          <a:endParaRPr lang="en-US"/>
        </a:p>
      </dgm:t>
    </dgm:pt>
    <dgm:pt modelId="{70F68CEA-F8AB-42F6-B9DD-D3CD18AC53C7}">
      <dgm:prSet phldrT="[Text]" custT="1"/>
      <dgm:spPr/>
      <dgm:t>
        <a:bodyPr/>
        <a:lstStyle/>
        <a:p>
          <a:r>
            <a:rPr lang="en-US" sz="1800" dirty="0"/>
            <a:t>13% would pay $50 for 150 Mbps from cable co.</a:t>
          </a:r>
        </a:p>
      </dgm:t>
    </dgm:pt>
    <dgm:pt modelId="{6336CD70-3339-4809-9AE7-874E328692F2}" type="parTrans" cxnId="{D545C57B-A108-48FB-96BB-D05539C0357C}">
      <dgm:prSet/>
      <dgm:spPr/>
      <dgm:t>
        <a:bodyPr/>
        <a:lstStyle/>
        <a:p>
          <a:endParaRPr lang="en-US"/>
        </a:p>
      </dgm:t>
    </dgm:pt>
    <dgm:pt modelId="{F244E041-88CD-48A0-85D4-68741ACDE2F3}" type="sibTrans" cxnId="{D545C57B-A108-48FB-96BB-D05539C0357C}">
      <dgm:prSet/>
      <dgm:spPr/>
      <dgm:t>
        <a:bodyPr/>
        <a:lstStyle/>
        <a:p>
          <a:endParaRPr lang="en-US"/>
        </a:p>
      </dgm:t>
    </dgm:pt>
    <dgm:pt modelId="{A14F6776-A9E2-4DD7-A1F8-00D9B2CD90B3}">
      <dgm:prSet phldrT="[Text]" custT="1"/>
      <dgm:spPr/>
      <dgm:t>
        <a:bodyPr/>
        <a:lstStyle/>
        <a:p>
          <a:pPr algn="ctr"/>
          <a:r>
            <a:rPr lang="en-US" sz="1800" dirty="0"/>
            <a:t>51% rate current speed slow or very slow</a:t>
          </a:r>
        </a:p>
      </dgm:t>
    </dgm:pt>
    <dgm:pt modelId="{82CCD09E-B691-45C4-84DF-FA276F5B17B7}" type="parTrans" cxnId="{B30C19CE-0301-45AE-B474-B03169575967}">
      <dgm:prSet/>
      <dgm:spPr/>
      <dgm:t>
        <a:bodyPr/>
        <a:lstStyle/>
        <a:p>
          <a:endParaRPr lang="en-US"/>
        </a:p>
      </dgm:t>
    </dgm:pt>
    <dgm:pt modelId="{07274A9F-E0B6-4B7D-B167-7F0E00C9D394}" type="sibTrans" cxnId="{B30C19CE-0301-45AE-B474-B03169575967}">
      <dgm:prSet/>
      <dgm:spPr/>
      <dgm:t>
        <a:bodyPr/>
        <a:lstStyle/>
        <a:p>
          <a:endParaRPr lang="en-US"/>
        </a:p>
      </dgm:t>
    </dgm:pt>
    <dgm:pt modelId="{ABFDD0CE-E585-4A0E-91C0-549F60E6449C}">
      <dgm:prSet phldrT="[Text]" custT="1"/>
      <dgm:spPr/>
      <dgm:t>
        <a:bodyPr/>
        <a:lstStyle/>
        <a:p>
          <a:pPr algn="ctr"/>
          <a:r>
            <a:rPr lang="en-US" sz="1800" dirty="0"/>
            <a:t>Reliability, Speed, then Price</a:t>
          </a:r>
        </a:p>
      </dgm:t>
    </dgm:pt>
    <dgm:pt modelId="{2D9DFED2-927C-48F0-9F32-32542D1246BE}" type="parTrans" cxnId="{82BD4392-D231-4344-8320-94A3688BF1E5}">
      <dgm:prSet/>
      <dgm:spPr/>
      <dgm:t>
        <a:bodyPr/>
        <a:lstStyle/>
        <a:p>
          <a:endParaRPr lang="en-US"/>
        </a:p>
      </dgm:t>
    </dgm:pt>
    <dgm:pt modelId="{A33ADBDA-D0E0-4FCA-94DF-FC4F9ADBDBA2}" type="sibTrans" cxnId="{82BD4392-D231-4344-8320-94A3688BF1E5}">
      <dgm:prSet/>
      <dgm:spPr/>
      <dgm:t>
        <a:bodyPr/>
        <a:lstStyle/>
        <a:p>
          <a:endParaRPr lang="en-US"/>
        </a:p>
      </dgm:t>
    </dgm:pt>
    <dgm:pt modelId="{1A557960-0BA6-42C2-A8BA-F6BABCCAC243}">
      <dgm:prSet phldrT="[Text]" custT="1"/>
      <dgm:spPr/>
      <dgm:t>
        <a:bodyPr/>
        <a:lstStyle/>
        <a:p>
          <a:pPr algn="ctr"/>
          <a:r>
            <a:rPr lang="en-US" sz="1800" dirty="0"/>
            <a:t>Broadband Tax Increase:</a:t>
          </a:r>
        </a:p>
        <a:p>
          <a:pPr algn="ctr"/>
          <a:r>
            <a:rPr lang="en-US" sz="1800" dirty="0"/>
            <a:t>23% Yes   28% No</a:t>
          </a:r>
        </a:p>
        <a:p>
          <a:pPr algn="ctr"/>
          <a:r>
            <a:rPr lang="en-US" sz="1800" dirty="0"/>
            <a:t>49% Need more info</a:t>
          </a:r>
        </a:p>
      </dgm:t>
    </dgm:pt>
    <dgm:pt modelId="{F174A76F-915F-400D-8BED-F9B344F15A13}" type="parTrans" cxnId="{06BB3AC0-7ABA-473B-8435-BD69A331CC02}">
      <dgm:prSet/>
      <dgm:spPr/>
      <dgm:t>
        <a:bodyPr/>
        <a:lstStyle/>
        <a:p>
          <a:endParaRPr lang="en-US"/>
        </a:p>
      </dgm:t>
    </dgm:pt>
    <dgm:pt modelId="{4DB0A304-BE61-455F-9CFF-78B668710074}" type="sibTrans" cxnId="{06BB3AC0-7ABA-473B-8435-BD69A331CC02}">
      <dgm:prSet/>
      <dgm:spPr/>
      <dgm:t>
        <a:bodyPr/>
        <a:lstStyle/>
        <a:p>
          <a:endParaRPr lang="en-US"/>
        </a:p>
      </dgm:t>
    </dgm:pt>
    <dgm:pt modelId="{F137AC42-B420-455D-83ED-E9849939A3CA}" type="pres">
      <dgm:prSet presAssocID="{0889BDFF-290C-4F6D-A927-B7E8D6E7D977}" presName="theList" presStyleCnt="0">
        <dgm:presLayoutVars>
          <dgm:dir/>
          <dgm:animLvl val="lvl"/>
          <dgm:resizeHandles val="exact"/>
        </dgm:presLayoutVars>
      </dgm:prSet>
      <dgm:spPr/>
    </dgm:pt>
    <dgm:pt modelId="{C6F5E366-A07E-4BCA-885C-2F2B0F35B1A6}" type="pres">
      <dgm:prSet presAssocID="{A3EA257F-28F5-45AB-A25C-0112E7D84A36}" presName="compNode" presStyleCnt="0"/>
      <dgm:spPr/>
    </dgm:pt>
    <dgm:pt modelId="{0C8033AC-DEEF-4B9C-93C5-B05921E82335}" type="pres">
      <dgm:prSet presAssocID="{A3EA257F-28F5-45AB-A25C-0112E7D84A36}" presName="aNode" presStyleLbl="bgShp" presStyleIdx="0" presStyleCnt="3" custLinFactNeighborX="-38"/>
      <dgm:spPr/>
    </dgm:pt>
    <dgm:pt modelId="{2EAEB679-7016-4E0C-B457-F358B80780EA}" type="pres">
      <dgm:prSet presAssocID="{A3EA257F-28F5-45AB-A25C-0112E7D84A36}" presName="textNode" presStyleLbl="bgShp" presStyleIdx="0" presStyleCnt="3"/>
      <dgm:spPr/>
    </dgm:pt>
    <dgm:pt modelId="{44404513-E98C-4C6B-9D82-C7BFBC2C4470}" type="pres">
      <dgm:prSet presAssocID="{A3EA257F-28F5-45AB-A25C-0112E7D84A36}" presName="compChildNode" presStyleCnt="0"/>
      <dgm:spPr/>
    </dgm:pt>
    <dgm:pt modelId="{F56E8D09-41C8-466A-B935-7854B27E838C}" type="pres">
      <dgm:prSet presAssocID="{A3EA257F-28F5-45AB-A25C-0112E7D84A36}" presName="theInnerList" presStyleCnt="0"/>
      <dgm:spPr/>
    </dgm:pt>
    <dgm:pt modelId="{ECE2F79F-C672-41BE-96C2-98701C327F80}" type="pres">
      <dgm:prSet presAssocID="{ABD535E5-9B57-4BB9-9AA7-3732B72C9D4A}" presName="childNode" presStyleLbl="node1" presStyleIdx="0" presStyleCnt="9" custScaleX="109907" custLinFactY="-9876" custLinFactNeighborX="532" custLinFactNeighborY="-100000">
        <dgm:presLayoutVars>
          <dgm:bulletEnabled val="1"/>
        </dgm:presLayoutVars>
      </dgm:prSet>
      <dgm:spPr/>
    </dgm:pt>
    <dgm:pt modelId="{FA0DC2D5-C2BB-4E98-ABDD-5FBA31AAE605}" type="pres">
      <dgm:prSet presAssocID="{ABD535E5-9B57-4BB9-9AA7-3732B72C9D4A}" presName="aSpace2" presStyleCnt="0"/>
      <dgm:spPr/>
    </dgm:pt>
    <dgm:pt modelId="{ABECC8F9-9A00-4A39-9AF2-BFF8E1584312}" type="pres">
      <dgm:prSet presAssocID="{DA859507-4E51-477C-8648-77F432CC7A85}" presName="childNode" presStyleLbl="node1" presStyleIdx="1" presStyleCnt="9" custScaleX="109815" custScaleY="97205" custLinFactY="-9699" custLinFactNeighborX="-906" custLinFactNeighborY="-100000">
        <dgm:presLayoutVars>
          <dgm:bulletEnabled val="1"/>
        </dgm:presLayoutVars>
      </dgm:prSet>
      <dgm:spPr/>
    </dgm:pt>
    <dgm:pt modelId="{5BA5E45C-A494-4A74-8EFB-4F36646EFEBA}" type="pres">
      <dgm:prSet presAssocID="{DA859507-4E51-477C-8648-77F432CC7A85}" presName="aSpace2" presStyleCnt="0"/>
      <dgm:spPr/>
    </dgm:pt>
    <dgm:pt modelId="{AC29FCB5-196D-4A02-8274-FF9EE797769B}" type="pres">
      <dgm:prSet presAssocID="{A6EF1DF5-2CA0-4125-ACDA-805DAEED083C}" presName="childNode" presStyleLbl="node1" presStyleIdx="2" presStyleCnt="9" custScaleX="109815" custScaleY="95974" custLinFactNeighborX="128" custLinFactNeighborY="-54305">
        <dgm:presLayoutVars>
          <dgm:bulletEnabled val="1"/>
        </dgm:presLayoutVars>
      </dgm:prSet>
      <dgm:spPr/>
    </dgm:pt>
    <dgm:pt modelId="{0CCDEE28-3B26-4987-90AA-9C2B3A63B711}" type="pres">
      <dgm:prSet presAssocID="{A3EA257F-28F5-45AB-A25C-0112E7D84A36}" presName="aSpace" presStyleCnt="0"/>
      <dgm:spPr/>
    </dgm:pt>
    <dgm:pt modelId="{0EC34F22-563A-44BC-BDD8-93ADB8A4722D}" type="pres">
      <dgm:prSet presAssocID="{FF055992-6F99-46CF-BC5B-E7E2CC58F7A3}" presName="compNode" presStyleCnt="0"/>
      <dgm:spPr/>
    </dgm:pt>
    <dgm:pt modelId="{7D26A880-5AC6-4C4E-B919-FD079ABD0D31}" type="pres">
      <dgm:prSet presAssocID="{FF055992-6F99-46CF-BC5B-E7E2CC58F7A3}" presName="aNode" presStyleLbl="bgShp" presStyleIdx="1" presStyleCnt="3"/>
      <dgm:spPr/>
    </dgm:pt>
    <dgm:pt modelId="{02890D5B-3372-46C5-997E-9F7D42149AA4}" type="pres">
      <dgm:prSet presAssocID="{FF055992-6F99-46CF-BC5B-E7E2CC58F7A3}" presName="textNode" presStyleLbl="bgShp" presStyleIdx="1" presStyleCnt="3"/>
      <dgm:spPr/>
    </dgm:pt>
    <dgm:pt modelId="{DB8080AC-457E-4EEC-804F-CB68D61F3363}" type="pres">
      <dgm:prSet presAssocID="{FF055992-6F99-46CF-BC5B-E7E2CC58F7A3}" presName="compChildNode" presStyleCnt="0"/>
      <dgm:spPr/>
    </dgm:pt>
    <dgm:pt modelId="{4E9E34E4-0970-41A8-B9E3-51BA1671D663}" type="pres">
      <dgm:prSet presAssocID="{FF055992-6F99-46CF-BC5B-E7E2CC58F7A3}" presName="theInnerList" presStyleCnt="0"/>
      <dgm:spPr/>
    </dgm:pt>
    <dgm:pt modelId="{636727A5-993D-4283-AC08-EEC1B1DDDA14}" type="pres">
      <dgm:prSet presAssocID="{D415565D-551D-4F9D-96A4-9E2F01E1B244}" presName="childNode" presStyleLbl="node1" presStyleIdx="3" presStyleCnt="9" custLinFactY="-9876" custLinFactNeighborX="-3058" custLinFactNeighborY="-100000">
        <dgm:presLayoutVars>
          <dgm:bulletEnabled val="1"/>
        </dgm:presLayoutVars>
      </dgm:prSet>
      <dgm:spPr/>
    </dgm:pt>
    <dgm:pt modelId="{0BA50C89-E9D6-4CF9-83B2-B7BD998D41AD}" type="pres">
      <dgm:prSet presAssocID="{D415565D-551D-4F9D-96A4-9E2F01E1B244}" presName="aSpace2" presStyleCnt="0"/>
      <dgm:spPr/>
    </dgm:pt>
    <dgm:pt modelId="{1D289C5A-F875-463E-95B7-89069F971407}" type="pres">
      <dgm:prSet presAssocID="{3E270A15-7BEC-4294-965A-6EE72A26AC2D}" presName="childNode" presStyleLbl="node1" presStyleIdx="4" presStyleCnt="9" custLinFactY="-6738" custLinFactNeighborX="-3058" custLinFactNeighborY="-100000">
        <dgm:presLayoutVars>
          <dgm:bulletEnabled val="1"/>
        </dgm:presLayoutVars>
      </dgm:prSet>
      <dgm:spPr/>
    </dgm:pt>
    <dgm:pt modelId="{163DEB45-68B3-4405-9164-ED5E7BF34657}" type="pres">
      <dgm:prSet presAssocID="{3E270A15-7BEC-4294-965A-6EE72A26AC2D}" presName="aSpace2" presStyleCnt="0"/>
      <dgm:spPr/>
    </dgm:pt>
    <dgm:pt modelId="{2B2C45BF-3C17-4975-92F4-90D6FF8740CD}" type="pres">
      <dgm:prSet presAssocID="{70F68CEA-F8AB-42F6-B9DD-D3CD18AC53C7}" presName="childNode" presStyleLbl="node1" presStyleIdx="5" presStyleCnt="9" custLinFactY="-1770" custLinFactNeighborX="-3058" custLinFactNeighborY="-100000">
        <dgm:presLayoutVars>
          <dgm:bulletEnabled val="1"/>
        </dgm:presLayoutVars>
      </dgm:prSet>
      <dgm:spPr/>
    </dgm:pt>
    <dgm:pt modelId="{B1A850AB-1B57-4B65-AB9A-F436704B2D7B}" type="pres">
      <dgm:prSet presAssocID="{FF055992-6F99-46CF-BC5B-E7E2CC58F7A3}" presName="aSpace" presStyleCnt="0"/>
      <dgm:spPr/>
    </dgm:pt>
    <dgm:pt modelId="{C66A0988-B4DF-4D1C-9F39-97F57C45041C}" type="pres">
      <dgm:prSet presAssocID="{8F4D84C3-A03F-4324-B668-845D165CCFAE}" presName="compNode" presStyleCnt="0"/>
      <dgm:spPr/>
    </dgm:pt>
    <dgm:pt modelId="{A5015D85-BFF7-4312-B328-53760D10CDFC}" type="pres">
      <dgm:prSet presAssocID="{8F4D84C3-A03F-4324-B668-845D165CCFAE}" presName="aNode" presStyleLbl="bgShp" presStyleIdx="2" presStyleCnt="3" custLinFactNeighborX="39" custLinFactNeighborY="-3302"/>
      <dgm:spPr/>
    </dgm:pt>
    <dgm:pt modelId="{8733B745-496A-4264-8F72-23A4C946A863}" type="pres">
      <dgm:prSet presAssocID="{8F4D84C3-A03F-4324-B668-845D165CCFAE}" presName="textNode" presStyleLbl="bgShp" presStyleIdx="2" presStyleCnt="3"/>
      <dgm:spPr/>
    </dgm:pt>
    <dgm:pt modelId="{C0440C31-8632-46BE-B1E1-030AA7FA14AE}" type="pres">
      <dgm:prSet presAssocID="{8F4D84C3-A03F-4324-B668-845D165CCFAE}" presName="compChildNode" presStyleCnt="0"/>
      <dgm:spPr/>
    </dgm:pt>
    <dgm:pt modelId="{32F89E58-A4E8-4FF3-B130-0F66CFBE5458}" type="pres">
      <dgm:prSet presAssocID="{8F4D84C3-A03F-4324-B668-845D165CCFAE}" presName="theInnerList" presStyleCnt="0"/>
      <dgm:spPr/>
    </dgm:pt>
    <dgm:pt modelId="{BFABB667-ADC1-4962-A3F8-55FCA0B8A55D}" type="pres">
      <dgm:prSet presAssocID="{A14F6776-A9E2-4DD7-A1F8-00D9B2CD90B3}" presName="childNode" presStyleLbl="node1" presStyleIdx="6" presStyleCnt="9" custScaleX="114039" custScaleY="100970" custLinFactY="-11817" custLinFactNeighborX="-588" custLinFactNeighborY="-100000">
        <dgm:presLayoutVars>
          <dgm:bulletEnabled val="1"/>
        </dgm:presLayoutVars>
      </dgm:prSet>
      <dgm:spPr/>
    </dgm:pt>
    <dgm:pt modelId="{749D32C1-3249-4EAB-A930-AA8644C07F57}" type="pres">
      <dgm:prSet presAssocID="{A14F6776-A9E2-4DD7-A1F8-00D9B2CD90B3}" presName="aSpace2" presStyleCnt="0"/>
      <dgm:spPr/>
    </dgm:pt>
    <dgm:pt modelId="{CC0316B5-8F83-4E96-A7B3-B5FC57943090}" type="pres">
      <dgm:prSet presAssocID="{ABFDD0CE-E585-4A0E-91C0-549F60E6449C}" presName="childNode" presStyleLbl="node1" presStyleIdx="7" presStyleCnt="9" custScaleX="111184" custScaleY="93637" custLinFactY="-4740" custLinFactNeighborX="840" custLinFactNeighborY="-100000">
        <dgm:presLayoutVars>
          <dgm:bulletEnabled val="1"/>
        </dgm:presLayoutVars>
      </dgm:prSet>
      <dgm:spPr/>
    </dgm:pt>
    <dgm:pt modelId="{046E7A4F-EF6A-4F7A-A13F-943B3497ED3E}" type="pres">
      <dgm:prSet presAssocID="{ABFDD0CE-E585-4A0E-91C0-549F60E6449C}" presName="aSpace2" presStyleCnt="0"/>
      <dgm:spPr/>
    </dgm:pt>
    <dgm:pt modelId="{1D403812-29B0-481D-BC5A-EA6E0D59E18F}" type="pres">
      <dgm:prSet presAssocID="{1A557960-0BA6-42C2-A8BA-F6BABCCAC243}" presName="childNode" presStyleLbl="node1" presStyleIdx="8" presStyleCnt="9" custScaleX="115272" custScaleY="116811" custLinFactNeighborX="-1204" custLinFactNeighborY="-80267">
        <dgm:presLayoutVars>
          <dgm:bulletEnabled val="1"/>
        </dgm:presLayoutVars>
      </dgm:prSet>
      <dgm:spPr/>
    </dgm:pt>
  </dgm:ptLst>
  <dgm:cxnLst>
    <dgm:cxn modelId="{CFB24902-1CDA-46E8-B861-E2B707AEE905}" srcId="{A3EA257F-28F5-45AB-A25C-0112E7D84A36}" destId="{ABD535E5-9B57-4BB9-9AA7-3732B72C9D4A}" srcOrd="0" destOrd="0" parTransId="{DCDC93C6-8375-4AC2-AAB0-22BBF86DCF87}" sibTransId="{15E91D34-40D8-46B5-9851-E4570126839B}"/>
    <dgm:cxn modelId="{6C93340B-F63A-4950-9D93-01EE6C311EB9}" type="presOf" srcId="{8F4D84C3-A03F-4324-B668-845D165CCFAE}" destId="{8733B745-496A-4264-8F72-23A4C946A863}" srcOrd="1" destOrd="0" presId="urn:microsoft.com/office/officeart/2005/8/layout/lProcess2"/>
    <dgm:cxn modelId="{9016FA0D-FD38-47A0-8B5D-D09034439384}" type="presOf" srcId="{A3EA257F-28F5-45AB-A25C-0112E7D84A36}" destId="{0C8033AC-DEEF-4B9C-93C5-B05921E82335}" srcOrd="0" destOrd="0" presId="urn:microsoft.com/office/officeart/2005/8/layout/lProcess2"/>
    <dgm:cxn modelId="{CA9EFC1D-4D55-4D6F-AF3C-19339CC71553}" srcId="{0889BDFF-290C-4F6D-A927-B7E8D6E7D977}" destId="{A3EA257F-28F5-45AB-A25C-0112E7D84A36}" srcOrd="0" destOrd="0" parTransId="{D02FD331-A40C-44AB-A040-EAC39F3DB88C}" sibTransId="{E49EBD10-66FA-4AD4-87D6-9B7283B0CDCD}"/>
    <dgm:cxn modelId="{486F181F-A8D4-4CD7-A481-3DDE03CB0B34}" type="presOf" srcId="{3E270A15-7BEC-4294-965A-6EE72A26AC2D}" destId="{1D289C5A-F875-463E-95B7-89069F971407}" srcOrd="0" destOrd="0" presId="urn:microsoft.com/office/officeart/2005/8/layout/lProcess2"/>
    <dgm:cxn modelId="{F8425427-2A36-482A-A243-4EF865F75D26}" type="presOf" srcId="{A3EA257F-28F5-45AB-A25C-0112E7D84A36}" destId="{2EAEB679-7016-4E0C-B457-F358B80780EA}" srcOrd="1" destOrd="0" presId="urn:microsoft.com/office/officeart/2005/8/layout/lProcess2"/>
    <dgm:cxn modelId="{9D020B2D-69DC-4DB8-BE8D-0FEA388A4536}" srcId="{0889BDFF-290C-4F6D-A927-B7E8D6E7D977}" destId="{FF055992-6F99-46CF-BC5B-E7E2CC58F7A3}" srcOrd="1" destOrd="0" parTransId="{F2C541D6-EBA2-495C-AD8F-A153776EA2F8}" sibTransId="{2547B0EE-EA1A-442D-AAF2-2C3FBCBDAD82}"/>
    <dgm:cxn modelId="{62534330-216C-4683-8669-F521F09DA47F}" srcId="{A3EA257F-28F5-45AB-A25C-0112E7D84A36}" destId="{A6EF1DF5-2CA0-4125-ACDA-805DAEED083C}" srcOrd="2" destOrd="0" parTransId="{286860F3-2EEF-4E58-ABC5-A2100F7EACDE}" sibTransId="{2D0BDA91-BD2E-41D0-8878-E4A773DFE9DA}"/>
    <dgm:cxn modelId="{6FFF4D34-AA87-441D-820F-9C16D9FDD798}" srcId="{FF055992-6F99-46CF-BC5B-E7E2CC58F7A3}" destId="{D415565D-551D-4F9D-96A4-9E2F01E1B244}" srcOrd="0" destOrd="0" parTransId="{C29093B2-26DC-4DFE-AE55-36135E401C13}" sibTransId="{C9766F88-10C0-45B9-AFE5-3DA5AD5F34BF}"/>
    <dgm:cxn modelId="{73E7AA60-1619-4D20-9372-7037D2C4ADB8}" type="presOf" srcId="{ABFDD0CE-E585-4A0E-91C0-549F60E6449C}" destId="{CC0316B5-8F83-4E96-A7B3-B5FC57943090}" srcOrd="0" destOrd="0" presId="urn:microsoft.com/office/officeart/2005/8/layout/lProcess2"/>
    <dgm:cxn modelId="{E3F9AE69-ED36-4BF5-B9AF-F0432CF02CE1}" type="presOf" srcId="{DA859507-4E51-477C-8648-77F432CC7A85}" destId="{ABECC8F9-9A00-4A39-9AF2-BFF8E1584312}" srcOrd="0" destOrd="0" presId="urn:microsoft.com/office/officeart/2005/8/layout/lProcess2"/>
    <dgm:cxn modelId="{D3153D56-9A95-4735-B925-C750190F99B3}" type="presOf" srcId="{A14F6776-A9E2-4DD7-A1F8-00D9B2CD90B3}" destId="{BFABB667-ADC1-4962-A3F8-55FCA0B8A55D}" srcOrd="0" destOrd="0" presId="urn:microsoft.com/office/officeart/2005/8/layout/lProcess2"/>
    <dgm:cxn modelId="{D545C57B-A108-48FB-96BB-D05539C0357C}" srcId="{FF055992-6F99-46CF-BC5B-E7E2CC58F7A3}" destId="{70F68CEA-F8AB-42F6-B9DD-D3CD18AC53C7}" srcOrd="2" destOrd="0" parTransId="{6336CD70-3339-4809-9AE7-874E328692F2}" sibTransId="{F244E041-88CD-48A0-85D4-68741ACDE2F3}"/>
    <dgm:cxn modelId="{A834708D-AE70-44B7-A4C9-C3539AA64819}" type="presOf" srcId="{1A557960-0BA6-42C2-A8BA-F6BABCCAC243}" destId="{1D403812-29B0-481D-BC5A-EA6E0D59E18F}" srcOrd="0" destOrd="0" presId="urn:microsoft.com/office/officeart/2005/8/layout/lProcess2"/>
    <dgm:cxn modelId="{C20DAE8D-44A4-48B0-A1A9-3F397AEF0D0B}" type="presOf" srcId="{70F68CEA-F8AB-42F6-B9DD-D3CD18AC53C7}" destId="{2B2C45BF-3C17-4975-92F4-90D6FF8740CD}" srcOrd="0" destOrd="0" presId="urn:microsoft.com/office/officeart/2005/8/layout/lProcess2"/>
    <dgm:cxn modelId="{82BD4392-D231-4344-8320-94A3688BF1E5}" srcId="{8F4D84C3-A03F-4324-B668-845D165CCFAE}" destId="{ABFDD0CE-E585-4A0E-91C0-549F60E6449C}" srcOrd="1" destOrd="0" parTransId="{2D9DFED2-927C-48F0-9F32-32542D1246BE}" sibTransId="{A33ADBDA-D0E0-4FCA-94DF-FC4F9ADBDBA2}"/>
    <dgm:cxn modelId="{08A2F39A-CB9B-4F4D-ADFD-A20020CC9908}" type="presOf" srcId="{A6EF1DF5-2CA0-4125-ACDA-805DAEED083C}" destId="{AC29FCB5-196D-4A02-8274-FF9EE797769B}" srcOrd="0" destOrd="0" presId="urn:microsoft.com/office/officeart/2005/8/layout/lProcess2"/>
    <dgm:cxn modelId="{DB4D22AC-ED63-4471-B44B-A1981A6A1FD1}" srcId="{0889BDFF-290C-4F6D-A927-B7E8D6E7D977}" destId="{8F4D84C3-A03F-4324-B668-845D165CCFAE}" srcOrd="2" destOrd="0" parTransId="{D81F55D7-3150-418C-B14F-57905DC85462}" sibTransId="{8FC94AA0-51E0-4984-9D38-D49C90EEAA66}"/>
    <dgm:cxn modelId="{8AACE3AD-9CF2-417E-A85D-DE26078AEADE}" type="presOf" srcId="{0889BDFF-290C-4F6D-A927-B7E8D6E7D977}" destId="{F137AC42-B420-455D-83ED-E9849939A3CA}" srcOrd="0" destOrd="0" presId="urn:microsoft.com/office/officeart/2005/8/layout/lProcess2"/>
    <dgm:cxn modelId="{940212BE-02E7-4309-94FF-408D8844E00A}" type="presOf" srcId="{ABD535E5-9B57-4BB9-9AA7-3732B72C9D4A}" destId="{ECE2F79F-C672-41BE-96C2-98701C327F80}" srcOrd="0" destOrd="0" presId="urn:microsoft.com/office/officeart/2005/8/layout/lProcess2"/>
    <dgm:cxn modelId="{06BB3AC0-7ABA-473B-8435-BD69A331CC02}" srcId="{8F4D84C3-A03F-4324-B668-845D165CCFAE}" destId="{1A557960-0BA6-42C2-A8BA-F6BABCCAC243}" srcOrd="2" destOrd="0" parTransId="{F174A76F-915F-400D-8BED-F9B344F15A13}" sibTransId="{4DB0A304-BE61-455F-9CFF-78B668710074}"/>
    <dgm:cxn modelId="{C00404C2-D73E-40D3-A0A3-912FABE6A119}" type="presOf" srcId="{D415565D-551D-4F9D-96A4-9E2F01E1B244}" destId="{636727A5-993D-4283-AC08-EEC1B1DDDA14}" srcOrd="0" destOrd="0" presId="urn:microsoft.com/office/officeart/2005/8/layout/lProcess2"/>
    <dgm:cxn modelId="{B30C19CE-0301-45AE-B474-B03169575967}" srcId="{8F4D84C3-A03F-4324-B668-845D165CCFAE}" destId="{A14F6776-A9E2-4DD7-A1F8-00D9B2CD90B3}" srcOrd="0" destOrd="0" parTransId="{82CCD09E-B691-45C4-84DF-FA276F5B17B7}" sibTransId="{07274A9F-E0B6-4B7D-B167-7F0E00C9D394}"/>
    <dgm:cxn modelId="{012D81D3-8D63-4F8C-8593-09CD782BF2CF}" srcId="{A3EA257F-28F5-45AB-A25C-0112E7D84A36}" destId="{DA859507-4E51-477C-8648-77F432CC7A85}" srcOrd="1" destOrd="0" parTransId="{3D9262D9-EF82-4101-A496-FDE87AB1E6AF}" sibTransId="{E33CF6F7-8D93-44E9-B64A-3105C2C5B892}"/>
    <dgm:cxn modelId="{B75742D5-DD15-4E2C-BBC8-A5FCFD06C156}" type="presOf" srcId="{FF055992-6F99-46CF-BC5B-E7E2CC58F7A3}" destId="{02890D5B-3372-46C5-997E-9F7D42149AA4}" srcOrd="1" destOrd="0" presId="urn:microsoft.com/office/officeart/2005/8/layout/lProcess2"/>
    <dgm:cxn modelId="{37BBC8DC-981A-4169-9FD4-1A373A4121FD}" srcId="{FF055992-6F99-46CF-BC5B-E7E2CC58F7A3}" destId="{3E270A15-7BEC-4294-965A-6EE72A26AC2D}" srcOrd="1" destOrd="0" parTransId="{43345A04-E911-4597-9761-CEA4FC3119E4}" sibTransId="{E60F4F8C-D12E-4820-9DD4-8271B15EF20B}"/>
    <dgm:cxn modelId="{6BE8FAE9-1919-4E34-B2C9-47E2C6D04488}" type="presOf" srcId="{8F4D84C3-A03F-4324-B668-845D165CCFAE}" destId="{A5015D85-BFF7-4312-B328-53760D10CDFC}" srcOrd="0" destOrd="0" presId="urn:microsoft.com/office/officeart/2005/8/layout/lProcess2"/>
    <dgm:cxn modelId="{E5914DFC-24E4-43D4-9777-86A7E19551C6}" type="presOf" srcId="{FF055992-6F99-46CF-BC5B-E7E2CC58F7A3}" destId="{7D26A880-5AC6-4C4E-B919-FD079ABD0D31}" srcOrd="0" destOrd="0" presId="urn:microsoft.com/office/officeart/2005/8/layout/lProcess2"/>
    <dgm:cxn modelId="{6FA5CB1F-2F33-4DAD-AA19-066E5A4ADC27}" type="presParOf" srcId="{F137AC42-B420-455D-83ED-E9849939A3CA}" destId="{C6F5E366-A07E-4BCA-885C-2F2B0F35B1A6}" srcOrd="0" destOrd="0" presId="urn:microsoft.com/office/officeart/2005/8/layout/lProcess2"/>
    <dgm:cxn modelId="{FAE68199-213F-412A-9CB1-55013119BD38}" type="presParOf" srcId="{C6F5E366-A07E-4BCA-885C-2F2B0F35B1A6}" destId="{0C8033AC-DEEF-4B9C-93C5-B05921E82335}" srcOrd="0" destOrd="0" presId="urn:microsoft.com/office/officeart/2005/8/layout/lProcess2"/>
    <dgm:cxn modelId="{3DE7CED9-9851-4610-8B57-705077E82F6C}" type="presParOf" srcId="{C6F5E366-A07E-4BCA-885C-2F2B0F35B1A6}" destId="{2EAEB679-7016-4E0C-B457-F358B80780EA}" srcOrd="1" destOrd="0" presId="urn:microsoft.com/office/officeart/2005/8/layout/lProcess2"/>
    <dgm:cxn modelId="{A23DE0CC-3C61-42E2-9097-2CAE95D33787}" type="presParOf" srcId="{C6F5E366-A07E-4BCA-885C-2F2B0F35B1A6}" destId="{44404513-E98C-4C6B-9D82-C7BFBC2C4470}" srcOrd="2" destOrd="0" presId="urn:microsoft.com/office/officeart/2005/8/layout/lProcess2"/>
    <dgm:cxn modelId="{7CF73E93-D478-42D0-BBBC-8AE1E78E1E8B}" type="presParOf" srcId="{44404513-E98C-4C6B-9D82-C7BFBC2C4470}" destId="{F56E8D09-41C8-466A-B935-7854B27E838C}" srcOrd="0" destOrd="0" presId="urn:microsoft.com/office/officeart/2005/8/layout/lProcess2"/>
    <dgm:cxn modelId="{E293DF4F-DCD8-46EE-B0B5-451B2D450D40}" type="presParOf" srcId="{F56E8D09-41C8-466A-B935-7854B27E838C}" destId="{ECE2F79F-C672-41BE-96C2-98701C327F80}" srcOrd="0" destOrd="0" presId="urn:microsoft.com/office/officeart/2005/8/layout/lProcess2"/>
    <dgm:cxn modelId="{3F310F0E-2D1B-4D2B-B48D-C1947ADB313E}" type="presParOf" srcId="{F56E8D09-41C8-466A-B935-7854B27E838C}" destId="{FA0DC2D5-C2BB-4E98-ABDD-5FBA31AAE605}" srcOrd="1" destOrd="0" presId="urn:microsoft.com/office/officeart/2005/8/layout/lProcess2"/>
    <dgm:cxn modelId="{4252395D-B384-4FE6-8C1F-3E2F69E1AAAE}" type="presParOf" srcId="{F56E8D09-41C8-466A-B935-7854B27E838C}" destId="{ABECC8F9-9A00-4A39-9AF2-BFF8E1584312}" srcOrd="2" destOrd="0" presId="urn:microsoft.com/office/officeart/2005/8/layout/lProcess2"/>
    <dgm:cxn modelId="{7FEFDA48-A81E-4699-B042-21CD5C6B01CF}" type="presParOf" srcId="{F56E8D09-41C8-466A-B935-7854B27E838C}" destId="{5BA5E45C-A494-4A74-8EFB-4F36646EFEBA}" srcOrd="3" destOrd="0" presId="urn:microsoft.com/office/officeart/2005/8/layout/lProcess2"/>
    <dgm:cxn modelId="{C2E207A3-BDDD-4825-872A-4FEDA638089C}" type="presParOf" srcId="{F56E8D09-41C8-466A-B935-7854B27E838C}" destId="{AC29FCB5-196D-4A02-8274-FF9EE797769B}" srcOrd="4" destOrd="0" presId="urn:microsoft.com/office/officeart/2005/8/layout/lProcess2"/>
    <dgm:cxn modelId="{48F71FD3-0146-4CB8-B885-A5CD3000D2A8}" type="presParOf" srcId="{F137AC42-B420-455D-83ED-E9849939A3CA}" destId="{0CCDEE28-3B26-4987-90AA-9C2B3A63B711}" srcOrd="1" destOrd="0" presId="urn:microsoft.com/office/officeart/2005/8/layout/lProcess2"/>
    <dgm:cxn modelId="{768ADF79-B218-4D39-8A9E-24AC7F2C02FB}" type="presParOf" srcId="{F137AC42-B420-455D-83ED-E9849939A3CA}" destId="{0EC34F22-563A-44BC-BDD8-93ADB8A4722D}" srcOrd="2" destOrd="0" presId="urn:microsoft.com/office/officeart/2005/8/layout/lProcess2"/>
    <dgm:cxn modelId="{981B6B10-FAAE-4673-8FC6-DDC96F9CDBD5}" type="presParOf" srcId="{0EC34F22-563A-44BC-BDD8-93ADB8A4722D}" destId="{7D26A880-5AC6-4C4E-B919-FD079ABD0D31}" srcOrd="0" destOrd="0" presId="urn:microsoft.com/office/officeart/2005/8/layout/lProcess2"/>
    <dgm:cxn modelId="{9AF65474-F059-48A5-87E0-5F0ABFEA6CDC}" type="presParOf" srcId="{0EC34F22-563A-44BC-BDD8-93ADB8A4722D}" destId="{02890D5B-3372-46C5-997E-9F7D42149AA4}" srcOrd="1" destOrd="0" presId="urn:microsoft.com/office/officeart/2005/8/layout/lProcess2"/>
    <dgm:cxn modelId="{DF5608B4-1ED0-447C-96FE-023ADAA6CECA}" type="presParOf" srcId="{0EC34F22-563A-44BC-BDD8-93ADB8A4722D}" destId="{DB8080AC-457E-4EEC-804F-CB68D61F3363}" srcOrd="2" destOrd="0" presId="urn:microsoft.com/office/officeart/2005/8/layout/lProcess2"/>
    <dgm:cxn modelId="{E829CE12-B19E-4C8E-AF36-FF062463461C}" type="presParOf" srcId="{DB8080AC-457E-4EEC-804F-CB68D61F3363}" destId="{4E9E34E4-0970-41A8-B9E3-51BA1671D663}" srcOrd="0" destOrd="0" presId="urn:microsoft.com/office/officeart/2005/8/layout/lProcess2"/>
    <dgm:cxn modelId="{239D5644-E532-4FCC-8982-0F5F36B8BEAC}" type="presParOf" srcId="{4E9E34E4-0970-41A8-B9E3-51BA1671D663}" destId="{636727A5-993D-4283-AC08-EEC1B1DDDA14}" srcOrd="0" destOrd="0" presId="urn:microsoft.com/office/officeart/2005/8/layout/lProcess2"/>
    <dgm:cxn modelId="{0D0303C8-B793-4AE6-97C2-213A8200B9D4}" type="presParOf" srcId="{4E9E34E4-0970-41A8-B9E3-51BA1671D663}" destId="{0BA50C89-E9D6-4CF9-83B2-B7BD998D41AD}" srcOrd="1" destOrd="0" presId="urn:microsoft.com/office/officeart/2005/8/layout/lProcess2"/>
    <dgm:cxn modelId="{CA01315E-3775-49EF-A860-4A3A72AF56E6}" type="presParOf" srcId="{4E9E34E4-0970-41A8-B9E3-51BA1671D663}" destId="{1D289C5A-F875-463E-95B7-89069F971407}" srcOrd="2" destOrd="0" presId="urn:microsoft.com/office/officeart/2005/8/layout/lProcess2"/>
    <dgm:cxn modelId="{109589F7-5E67-496D-9E59-730F548DBB83}" type="presParOf" srcId="{4E9E34E4-0970-41A8-B9E3-51BA1671D663}" destId="{163DEB45-68B3-4405-9164-ED5E7BF34657}" srcOrd="3" destOrd="0" presId="urn:microsoft.com/office/officeart/2005/8/layout/lProcess2"/>
    <dgm:cxn modelId="{3349E3C5-E7AB-45A5-9050-A238E6C7D599}" type="presParOf" srcId="{4E9E34E4-0970-41A8-B9E3-51BA1671D663}" destId="{2B2C45BF-3C17-4975-92F4-90D6FF8740CD}" srcOrd="4" destOrd="0" presId="urn:microsoft.com/office/officeart/2005/8/layout/lProcess2"/>
    <dgm:cxn modelId="{25345CC7-0927-4AE7-AFDA-74DB9D85CAA8}" type="presParOf" srcId="{F137AC42-B420-455D-83ED-E9849939A3CA}" destId="{B1A850AB-1B57-4B65-AB9A-F436704B2D7B}" srcOrd="3" destOrd="0" presId="urn:microsoft.com/office/officeart/2005/8/layout/lProcess2"/>
    <dgm:cxn modelId="{EF839EF4-8C3C-485C-9041-F0A179DA3721}" type="presParOf" srcId="{F137AC42-B420-455D-83ED-E9849939A3CA}" destId="{C66A0988-B4DF-4D1C-9F39-97F57C45041C}" srcOrd="4" destOrd="0" presId="urn:microsoft.com/office/officeart/2005/8/layout/lProcess2"/>
    <dgm:cxn modelId="{A3F4E224-F256-4A51-BF23-0E88499979C4}" type="presParOf" srcId="{C66A0988-B4DF-4D1C-9F39-97F57C45041C}" destId="{A5015D85-BFF7-4312-B328-53760D10CDFC}" srcOrd="0" destOrd="0" presId="urn:microsoft.com/office/officeart/2005/8/layout/lProcess2"/>
    <dgm:cxn modelId="{195955C8-3FD1-46C0-889D-2CCDACB99CB7}" type="presParOf" srcId="{C66A0988-B4DF-4D1C-9F39-97F57C45041C}" destId="{8733B745-496A-4264-8F72-23A4C946A863}" srcOrd="1" destOrd="0" presId="urn:microsoft.com/office/officeart/2005/8/layout/lProcess2"/>
    <dgm:cxn modelId="{D536F4FF-5150-4420-A15C-5A90FCA3FB2F}" type="presParOf" srcId="{C66A0988-B4DF-4D1C-9F39-97F57C45041C}" destId="{C0440C31-8632-46BE-B1E1-030AA7FA14AE}" srcOrd="2" destOrd="0" presId="urn:microsoft.com/office/officeart/2005/8/layout/lProcess2"/>
    <dgm:cxn modelId="{731DB8DF-29BD-464A-9D1C-C928130960ED}" type="presParOf" srcId="{C0440C31-8632-46BE-B1E1-030AA7FA14AE}" destId="{32F89E58-A4E8-4FF3-B130-0F66CFBE5458}" srcOrd="0" destOrd="0" presId="urn:microsoft.com/office/officeart/2005/8/layout/lProcess2"/>
    <dgm:cxn modelId="{29977695-C96E-4343-80F0-3FA8AB225932}" type="presParOf" srcId="{32F89E58-A4E8-4FF3-B130-0F66CFBE5458}" destId="{BFABB667-ADC1-4962-A3F8-55FCA0B8A55D}" srcOrd="0" destOrd="0" presId="urn:microsoft.com/office/officeart/2005/8/layout/lProcess2"/>
    <dgm:cxn modelId="{C82ACBC5-683B-46D8-8CC0-6886E5CE5B95}" type="presParOf" srcId="{32F89E58-A4E8-4FF3-B130-0F66CFBE5458}" destId="{749D32C1-3249-4EAB-A930-AA8644C07F57}" srcOrd="1" destOrd="0" presId="urn:microsoft.com/office/officeart/2005/8/layout/lProcess2"/>
    <dgm:cxn modelId="{B0F50F88-C8BC-4CFA-9B3A-AF307AF9A146}" type="presParOf" srcId="{32F89E58-A4E8-4FF3-B130-0F66CFBE5458}" destId="{CC0316B5-8F83-4E96-A7B3-B5FC57943090}" srcOrd="2" destOrd="0" presId="urn:microsoft.com/office/officeart/2005/8/layout/lProcess2"/>
    <dgm:cxn modelId="{0D7AAD06-3DF5-4355-8B52-218632A9B016}" type="presParOf" srcId="{32F89E58-A4E8-4FF3-B130-0F66CFBE5458}" destId="{046E7A4F-EF6A-4F7A-A13F-943B3497ED3E}" srcOrd="3" destOrd="0" presId="urn:microsoft.com/office/officeart/2005/8/layout/lProcess2"/>
    <dgm:cxn modelId="{C6558137-6896-4700-AFBB-55445934D27A}" type="presParOf" srcId="{32F89E58-A4E8-4FF3-B130-0F66CFBE5458}" destId="{1D403812-29B0-481D-BC5A-EA6E0D59E18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033AC-DEEF-4B9C-93C5-B05921E82335}">
      <dsp:nvSpPr>
        <dsp:cNvPr id="0" name=""/>
        <dsp:cNvSpPr/>
      </dsp:nvSpPr>
      <dsp:spPr>
        <a:xfrm>
          <a:off x="12" y="0"/>
          <a:ext cx="2653136" cy="50348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Community Statistics</a:t>
          </a:r>
        </a:p>
      </dsp:txBody>
      <dsp:txXfrm>
        <a:off x="12" y="0"/>
        <a:ext cx="2653136" cy="1510453"/>
      </dsp:txXfrm>
    </dsp:sp>
    <dsp:sp modelId="{ECE2F79F-C672-41BE-96C2-98701C327F80}">
      <dsp:nvSpPr>
        <dsp:cNvPr id="0" name=""/>
        <dsp:cNvSpPr/>
      </dsp:nvSpPr>
      <dsp:spPr>
        <a:xfrm>
          <a:off x="172487" y="1255858"/>
          <a:ext cx="2332786" cy="1009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51% of homes have school aged residents</a:t>
          </a:r>
        </a:p>
      </dsp:txBody>
      <dsp:txXfrm>
        <a:off x="202066" y="1285437"/>
        <a:ext cx="2273628" cy="950760"/>
      </dsp:txXfrm>
    </dsp:sp>
    <dsp:sp modelId="{ABECC8F9-9A00-4A39-9AF2-BFF8E1584312}">
      <dsp:nvSpPr>
        <dsp:cNvPr id="0" name=""/>
        <dsp:cNvSpPr/>
      </dsp:nvSpPr>
      <dsp:spPr>
        <a:xfrm>
          <a:off x="142942" y="2422937"/>
          <a:ext cx="2330833" cy="981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20% have home-based business</a:t>
          </a:r>
        </a:p>
      </dsp:txBody>
      <dsp:txXfrm>
        <a:off x="171695" y="2451690"/>
        <a:ext cx="2273327" cy="924185"/>
      </dsp:txXfrm>
    </dsp:sp>
    <dsp:sp modelId="{AC29FCB5-196D-4A02-8274-FF9EE797769B}">
      <dsp:nvSpPr>
        <dsp:cNvPr id="0" name=""/>
        <dsp:cNvSpPr/>
      </dsp:nvSpPr>
      <dsp:spPr>
        <a:xfrm>
          <a:off x="164888" y="3728950"/>
          <a:ext cx="2330833" cy="969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38% of the homes have at least 1person telecommuting</a:t>
          </a:r>
        </a:p>
      </dsp:txBody>
      <dsp:txXfrm>
        <a:off x="193277" y="3757339"/>
        <a:ext cx="2274055" cy="912481"/>
      </dsp:txXfrm>
    </dsp:sp>
    <dsp:sp modelId="{7D26A880-5AC6-4C4E-B919-FD079ABD0D31}">
      <dsp:nvSpPr>
        <dsp:cNvPr id="0" name=""/>
        <dsp:cNvSpPr/>
      </dsp:nvSpPr>
      <dsp:spPr>
        <a:xfrm>
          <a:off x="2853142" y="0"/>
          <a:ext cx="2653136" cy="50348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Cost per month vs Speed</a:t>
          </a:r>
        </a:p>
      </dsp:txBody>
      <dsp:txXfrm>
        <a:off x="2853142" y="0"/>
        <a:ext cx="2653136" cy="1510453"/>
      </dsp:txXfrm>
    </dsp:sp>
    <dsp:sp modelId="{636727A5-993D-4283-AC08-EEC1B1DDDA14}">
      <dsp:nvSpPr>
        <dsp:cNvPr id="0" name=""/>
        <dsp:cNvSpPr/>
      </dsp:nvSpPr>
      <dsp:spPr>
        <a:xfrm>
          <a:off x="3053549" y="1261019"/>
          <a:ext cx="2122509" cy="989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49% would like 1000  Mbps but $90 to much</a:t>
          </a:r>
        </a:p>
      </dsp:txBody>
      <dsp:txXfrm>
        <a:off x="3082520" y="1289990"/>
        <a:ext cx="2064567" cy="931203"/>
      </dsp:txXfrm>
    </dsp:sp>
    <dsp:sp modelId="{1D289C5A-F875-463E-95B7-89069F971407}">
      <dsp:nvSpPr>
        <dsp:cNvPr id="0" name=""/>
        <dsp:cNvSpPr/>
      </dsp:nvSpPr>
      <dsp:spPr>
        <a:xfrm>
          <a:off x="3053549" y="2433380"/>
          <a:ext cx="2122509" cy="989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27% would pay $90 for 1000 Mbps from phone or cable co.</a:t>
          </a:r>
        </a:p>
      </dsp:txBody>
      <dsp:txXfrm>
        <a:off x="3082520" y="2462351"/>
        <a:ext cx="2064567" cy="931203"/>
      </dsp:txXfrm>
    </dsp:sp>
    <dsp:sp modelId="{2B2C45BF-3C17-4975-92F4-90D6FF8740CD}">
      <dsp:nvSpPr>
        <dsp:cNvPr id="0" name=""/>
        <dsp:cNvSpPr/>
      </dsp:nvSpPr>
      <dsp:spPr>
        <a:xfrm>
          <a:off x="3053549" y="3623842"/>
          <a:ext cx="2122509" cy="989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13% would pay $50 for 150 Mbps from cable co.</a:t>
          </a:r>
        </a:p>
      </dsp:txBody>
      <dsp:txXfrm>
        <a:off x="3082520" y="3652813"/>
        <a:ext cx="2064567" cy="931203"/>
      </dsp:txXfrm>
    </dsp:sp>
    <dsp:sp modelId="{A5015D85-BFF7-4312-B328-53760D10CDFC}">
      <dsp:nvSpPr>
        <dsp:cNvPr id="0" name=""/>
        <dsp:cNvSpPr/>
      </dsp:nvSpPr>
      <dsp:spPr>
        <a:xfrm>
          <a:off x="5706285" y="0"/>
          <a:ext cx="2653136" cy="50348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What Matters?</a:t>
          </a:r>
        </a:p>
      </dsp:txBody>
      <dsp:txXfrm>
        <a:off x="5706285" y="0"/>
        <a:ext cx="2653136" cy="1510453"/>
      </dsp:txXfrm>
    </dsp:sp>
    <dsp:sp modelId="{BFABB667-ADC1-4962-A3F8-55FCA0B8A55D}">
      <dsp:nvSpPr>
        <dsp:cNvPr id="0" name=""/>
        <dsp:cNvSpPr/>
      </dsp:nvSpPr>
      <dsp:spPr>
        <a:xfrm>
          <a:off x="5809108" y="1251892"/>
          <a:ext cx="2420488" cy="964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51% rate current speed slow or very slow</a:t>
          </a:r>
        </a:p>
      </dsp:txBody>
      <dsp:txXfrm>
        <a:off x="5837368" y="1280152"/>
        <a:ext cx="2363968" cy="908337"/>
      </dsp:txXfrm>
    </dsp:sp>
    <dsp:sp modelId="{CC0316B5-8F83-4E96-A7B3-B5FC57943090}">
      <dsp:nvSpPr>
        <dsp:cNvPr id="0" name=""/>
        <dsp:cNvSpPr/>
      </dsp:nvSpPr>
      <dsp:spPr>
        <a:xfrm>
          <a:off x="5869716" y="2431389"/>
          <a:ext cx="2359890" cy="894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Reliability, Speed, then Price</a:t>
          </a:r>
        </a:p>
      </dsp:txBody>
      <dsp:txXfrm>
        <a:off x="5895923" y="2457596"/>
        <a:ext cx="2307476" cy="842369"/>
      </dsp:txXfrm>
    </dsp:sp>
    <dsp:sp modelId="{1D403812-29B0-481D-BC5A-EA6E0D59E18F}">
      <dsp:nvSpPr>
        <dsp:cNvPr id="0" name=""/>
        <dsp:cNvSpPr/>
      </dsp:nvSpPr>
      <dsp:spPr>
        <a:xfrm>
          <a:off x="5782948" y="3547492"/>
          <a:ext cx="2446659" cy="1116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Broadband Tax Increase: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23% Yes   28% No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49% Need more info</a:t>
          </a:r>
        </a:p>
      </dsp:txBody>
      <dsp:txXfrm>
        <a:off x="5815641" y="3580185"/>
        <a:ext cx="2381273" cy="1050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71054"/>
          </a:xfrm>
          <a:prstGeom prst="rect">
            <a:avLst/>
          </a:prstGeom>
        </p:spPr>
        <p:txBody>
          <a:bodyPr vert="horz" lIns="93671" tIns="46836" rIns="93671" bIns="468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1"/>
            <a:ext cx="3077739" cy="471054"/>
          </a:xfrm>
          <a:prstGeom prst="rect">
            <a:avLst/>
          </a:prstGeom>
        </p:spPr>
        <p:txBody>
          <a:bodyPr vert="horz" lIns="93671" tIns="46836" rIns="93671" bIns="46836" rtlCol="0"/>
          <a:lstStyle>
            <a:lvl1pPr algn="r">
              <a:defRPr sz="1200"/>
            </a:lvl1pPr>
          </a:lstStyle>
          <a:p>
            <a:fld id="{F75C94B9-9801-4FE9-96A4-C02C66C85E19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3671" tIns="46836" rIns="93671" bIns="468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3671" tIns="46836" rIns="93671" bIns="46836" rtlCol="0" anchor="b"/>
          <a:lstStyle>
            <a:lvl1pPr algn="r">
              <a:defRPr sz="1200"/>
            </a:lvl1pPr>
          </a:lstStyle>
          <a:p>
            <a:fld id="{712472C1-B59E-433D-871B-C508EDF0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4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71054"/>
          </a:xfrm>
          <a:prstGeom prst="rect">
            <a:avLst/>
          </a:prstGeom>
        </p:spPr>
        <p:txBody>
          <a:bodyPr vert="horz" lIns="93671" tIns="46836" rIns="93671" bIns="468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471054"/>
          </a:xfrm>
          <a:prstGeom prst="rect">
            <a:avLst/>
          </a:prstGeom>
        </p:spPr>
        <p:txBody>
          <a:bodyPr vert="horz" lIns="93671" tIns="46836" rIns="93671" bIns="46836" rtlCol="0"/>
          <a:lstStyle>
            <a:lvl1pPr algn="r">
              <a:defRPr sz="1200"/>
            </a:lvl1pPr>
          </a:lstStyle>
          <a:p>
            <a:fld id="{35666792-FF3D-4984-85E9-46F594D10838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6" rIns="93671" bIns="468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3671" tIns="46836" rIns="93671" bIns="4683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3671" tIns="46836" rIns="93671" bIns="468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3671" tIns="46836" rIns="93671" bIns="46836" rtlCol="0" anchor="b"/>
          <a:lstStyle>
            <a:lvl1pPr algn="r">
              <a:defRPr sz="1200"/>
            </a:lvl1pPr>
          </a:lstStyle>
          <a:p>
            <a:fld id="{0D535C78-784E-4024-B8E1-D2F54664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8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graph and the score is confusing…change this</a:t>
            </a:r>
          </a:p>
          <a:p>
            <a:endParaRPr lang="en-US" dirty="0"/>
          </a:p>
          <a:p>
            <a:r>
              <a:rPr lang="en-US" dirty="0"/>
              <a:t>Not a luxury, utility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35C78-784E-4024-B8E1-D2F54664C4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718 Residential Surveys</a:t>
            </a:r>
          </a:p>
          <a:p>
            <a:r>
              <a:rPr lang="en-US" dirty="0"/>
              <a:t>40 Business Survey</a:t>
            </a:r>
          </a:p>
          <a:p>
            <a:endParaRPr lang="en-US" dirty="0"/>
          </a:p>
          <a:p>
            <a:r>
              <a:rPr lang="en-US" dirty="0"/>
              <a:t>Speed:  FCC definition</a:t>
            </a:r>
          </a:p>
          <a:p>
            <a:r>
              <a:rPr lang="en-US" dirty="0"/>
              <a:t>1,000 Mbps is the Gold Standard (1 Gigabit)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35C78-784E-4024-B8E1-D2F54664C4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7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eft side ppt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2" r="14054" b="7315"/>
          <a:stretch/>
        </p:blipFill>
        <p:spPr>
          <a:xfrm flipH="1">
            <a:off x="-22509" y="1848764"/>
            <a:ext cx="1810047" cy="3324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949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08590"/>
            <a:ext cx="6400800" cy="928880"/>
          </a:xfrm>
        </p:spPr>
        <p:txBody>
          <a:bodyPr>
            <a:normAutofit/>
          </a:bodyPr>
          <a:lstStyle>
            <a:lvl1pPr marL="0" indent="0" algn="ctr">
              <a:buNone/>
              <a:defRPr sz="2800" cap="all">
                <a:solidFill>
                  <a:srgbClr val="82828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32732" y="1467514"/>
            <a:ext cx="5860568" cy="139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8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8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5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88216"/>
            <a:ext cx="2819400" cy="66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3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4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7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5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D8E90E-A122-A84C-8C16-5E1C6B2895A6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340D7A-1811-2340-9FCF-04D48BAC7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2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ight side ppt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6" b="4184"/>
          <a:stretch/>
        </p:blipFill>
        <p:spPr>
          <a:xfrm flipH="1">
            <a:off x="7284499" y="1821804"/>
            <a:ext cx="1859501" cy="34607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158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kern="1200" cap="small">
          <a:solidFill>
            <a:srgbClr val="09426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kruse@NEOconnect.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Iron Mountain Communities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latin typeface="Calibri"/>
              </a:rPr>
              <a:t>Broadband Survey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10666"/>
            <a:ext cx="6400800" cy="11063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Diane Kruse</a:t>
            </a:r>
          </a:p>
          <a:p>
            <a:r>
              <a:rPr lang="en-US" dirty="0">
                <a:hlinkClick r:id="rId2"/>
              </a:rPr>
              <a:t>dkruse@NEOconnect.us</a:t>
            </a:r>
            <a:endParaRPr lang="en-US" dirty="0"/>
          </a:p>
          <a:p>
            <a:r>
              <a:rPr lang="en-US" dirty="0"/>
              <a:t>970-309-3500</a:t>
            </a:r>
          </a:p>
        </p:txBody>
      </p:sp>
    </p:spTree>
    <p:extLst>
      <p:ext uri="{BB962C8B-B14F-4D97-AF65-F5344CB8AC3E}">
        <p14:creationId xmlns:p14="http://schemas.microsoft.com/office/powerpoint/2010/main" val="128129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/>
          </a:bodyPr>
          <a:lstStyle/>
          <a:p>
            <a:r>
              <a:rPr lang="en-US" sz="3200" dirty="0"/>
              <a:t>PERCEIVED SPEED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789" y="1253775"/>
            <a:ext cx="5859379" cy="5867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50.57% indicated that internet was “Very Slow” or “Slow”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549C5B-6AEE-43C0-A602-1348A5364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969" y="2056829"/>
            <a:ext cx="6738061" cy="394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0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WHAT IS MOST IMPORTANT? </a:t>
            </a:r>
            <a:br>
              <a:rPr lang="en-US" sz="3200" dirty="0"/>
            </a:br>
            <a:r>
              <a:rPr lang="en-US" sz="3200" dirty="0"/>
              <a:t>‘1’</a:t>
            </a:r>
            <a:r>
              <a:rPr lang="en-US" sz="3100" dirty="0"/>
              <a:t> being most important</a:t>
            </a:r>
            <a:endParaRPr lang="EN-US" sz="31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9053" y="6218918"/>
            <a:ext cx="7438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733" y="6080937"/>
            <a:ext cx="7236277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</a:rPr>
              <a:t>1. Reliability   2. Speed.   3. Price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53E3E8-EFAB-406F-9C31-FB77A6EDE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96819" y="2318918"/>
            <a:ext cx="1382574" cy="220919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294325-11CA-4F9D-BB94-A544C0FD6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791" y="1891920"/>
            <a:ext cx="6242418" cy="38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36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753"/>
            <a:ext cx="8229600" cy="973777"/>
          </a:xfrm>
        </p:spPr>
        <p:txBody>
          <a:bodyPr>
            <a:noAutofit/>
          </a:bodyPr>
          <a:lstStyle/>
          <a:p>
            <a:br>
              <a:rPr lang="en-US" sz="3200" dirty="0"/>
            </a:br>
            <a:r>
              <a:rPr lang="en-US" sz="3200" dirty="0"/>
              <a:t>Role of Government 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534"/>
            <a:ext cx="8336844" cy="684919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00" dirty="0">
                <a:solidFill>
                  <a:schemeClr val="bg2"/>
                </a:solidFill>
              </a:rPr>
              <a:t>Respondents overwhelmingly want state-of-the-art internet services offered to the public, including homes, businesses and government offices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B24FE5-61B5-4608-AFF0-DC7FA26C6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75" y="1549569"/>
            <a:ext cx="7556602" cy="301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81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Tax Increase for Broadband</a:t>
            </a:r>
            <a:br>
              <a:rPr lang="en-US" sz="32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Most residents, 49.26% need more information before supporting a tax increase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2B8BD9-17D5-4DC2-B12F-7E0CC2337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843" y="2016629"/>
            <a:ext cx="6480314" cy="409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4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22" y="0"/>
            <a:ext cx="8686800" cy="699912"/>
          </a:xfrm>
        </p:spPr>
        <p:txBody>
          <a:bodyPr>
            <a:normAutofit fontScale="90000"/>
          </a:bodyPr>
          <a:lstStyle/>
          <a:p>
            <a:r>
              <a:rPr lang="EN-US" dirty="0"/>
              <a:t>Residential </a:t>
            </a:r>
            <a:r>
              <a:rPr lang="EN-US" sz="3600" dirty="0"/>
              <a:t>Survey</a:t>
            </a:r>
            <a:r>
              <a:rPr lang="EN-US" dirty="0"/>
              <a:t>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2523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11073668"/>
              </p:ext>
            </p:extLst>
          </p:nvPr>
        </p:nvGraphicFramePr>
        <p:xfrm>
          <a:off x="457200" y="980535"/>
          <a:ext cx="8359422" cy="503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67151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STEPS, and QUESTIONS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Diane Kruse, 970-309-3500</a:t>
            </a:r>
          </a:p>
          <a:p>
            <a:r>
              <a:rPr lang="en-US" dirty="0"/>
              <a:t>diane@NEOconnect.us</a:t>
            </a:r>
          </a:p>
        </p:txBody>
      </p:sp>
    </p:spTree>
    <p:extLst>
      <p:ext uri="{BB962C8B-B14F-4D97-AF65-F5344CB8AC3E}">
        <p14:creationId xmlns:p14="http://schemas.microsoft.com/office/powerpoint/2010/main" val="182571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Surveys, Petitions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817 Responses, as of 10/10/2017</a:t>
            </a:r>
          </a:p>
          <a:p>
            <a:r>
              <a:rPr lang="en-US" dirty="0"/>
              <a:t>510 Petitions Signed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72995"/>
            <a:ext cx="7869975" cy="221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5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/>
          </a:bodyPr>
          <a:lstStyle/>
          <a:p>
            <a:r>
              <a:rPr lang="EN-US" sz="3200" dirty="0"/>
              <a:t>RESIDENTIAL 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/>
              <a:t>Age. </a:t>
            </a:r>
            <a:r>
              <a:rPr lang="en-US" sz="2000" dirty="0"/>
              <a:t>33.09% of respondents are between the ages of 22 and 39 followed by respondents falling in the age range of 40-54 (31.62%).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174796"/>
            <a:ext cx="3069336" cy="2951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A5EE56-FF7C-4DA7-9BA1-08A37A54C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539" y="2296626"/>
            <a:ext cx="5949972" cy="414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6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/>
          </a:bodyPr>
          <a:lstStyle/>
          <a:p>
            <a:r>
              <a:rPr lang="en-US" sz="3200" dirty="0"/>
              <a:t>School-Aged Children Living at Home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000" dirty="0"/>
              <a:t>How many people living at your home are in elementary, high school or attending college?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6CB77A-DD28-4EA0-A739-3A8081D25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38" y="2502600"/>
            <a:ext cx="7238999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2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/>
          </a:bodyPr>
          <a:lstStyle/>
          <a:p>
            <a:r>
              <a:rPr lang="en-US" sz="3200" dirty="0"/>
              <a:t>Home-Based Business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DA4E46-AED5-49B9-9277-E4966921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333" y="1861169"/>
            <a:ext cx="686719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61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Telecommunting</a:t>
            </a:r>
            <a:br>
              <a:rPr lang="en-US" sz="32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000" dirty="0"/>
              <a:t>39% have at least one person working from home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1DE6FD-CDCB-42FC-88C4-4BEDD1F80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163" y="2348178"/>
            <a:ext cx="7420073" cy="367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Telecommunting</a:t>
            </a:r>
            <a:br>
              <a:rPr lang="en-US" sz="32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36.77% would work from home but would not be able to do everything they needed to, due to slow internet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052D75-AD71-42B1-BC12-33E67995F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49" y="2081631"/>
            <a:ext cx="7296302" cy="390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8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/>
          </a:bodyPr>
          <a:lstStyle/>
          <a:p>
            <a:r>
              <a:rPr lang="en-US" sz="3200" dirty="0"/>
              <a:t>CURRENT PRICING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7492"/>
            <a:ext cx="8229600" cy="55936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40% of respondents are paying between $56 - $100/month for their Internet service.  Nearly 22%  of households pay more than $100/month to obtain adequate service. A notable number of respondents, 13.76%,  have no internet in the home.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57B49D-1F6A-4290-AF0D-101F5EE60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01" y="2660157"/>
            <a:ext cx="6589223" cy="330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7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137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Which Options would you be more likely to choose?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7492"/>
            <a:ext cx="4038600" cy="5088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dirty="0"/>
              <a:t> 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DF54F62-3C17-46D5-9D51-36AFEB74A3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6656" y="1656081"/>
            <a:ext cx="7318858" cy="40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8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405</Words>
  <Application>Microsoft Office PowerPoint</Application>
  <PresentationFormat>On-screen Show (4:3)</PresentationFormat>
  <Paragraphs>68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Iron Mountain Communities Broadband Survey </vt:lpstr>
      <vt:lpstr>Surveys, Petitions</vt:lpstr>
      <vt:lpstr>RESIDENTIAL DEMOGRAPHICS</vt:lpstr>
      <vt:lpstr>School-Aged Children Living at Home</vt:lpstr>
      <vt:lpstr>Home-Based Business</vt:lpstr>
      <vt:lpstr>Telecommunting </vt:lpstr>
      <vt:lpstr>Telecommunting </vt:lpstr>
      <vt:lpstr>CURRENT PRICING</vt:lpstr>
      <vt:lpstr>Which Options would you be more likely to choose?</vt:lpstr>
      <vt:lpstr>PERCEIVED SPEED</vt:lpstr>
      <vt:lpstr>WHAT IS MOST IMPORTANT?  ‘1’ being most important</vt:lpstr>
      <vt:lpstr> Role of Government   </vt:lpstr>
      <vt:lpstr>Tax Increase for Broadband </vt:lpstr>
      <vt:lpstr>Residential Survey Results</vt:lpstr>
      <vt:lpstr>NEXT STEPS, and QUESTIONS</vt:lpstr>
    </vt:vector>
  </TitlesOfParts>
  <Company>The Think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Adams</dc:creator>
  <cp:lastModifiedBy>Diane Kruse</cp:lastModifiedBy>
  <cp:revision>142</cp:revision>
  <cp:lastPrinted>2016-11-29T18:45:53Z</cp:lastPrinted>
  <dcterms:created xsi:type="dcterms:W3CDTF">2015-12-04T17:36:52Z</dcterms:created>
  <dcterms:modified xsi:type="dcterms:W3CDTF">2017-10-13T15:14:03Z</dcterms:modified>
</cp:coreProperties>
</file>